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many use PowerShell?</a:t>
            </a:r>
          </a:p>
          <a:p>
            <a:r>
              <a:t>Used sqlps, sqlserver or dbatools modules?</a:t>
            </a:r>
          </a:p>
          <a:p>
            <a:r>
              <a:t>How many instances do you manage?</a:t>
            </a:r>
          </a:p>
          <a:p>
            <a:r>
              <a:t>Any scripting?</a:t>
            </a:r>
          </a:p>
          <a:p>
            <a:r>
              <a:t>Ever automated daily tasks?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Since 1999</a:t>
            </a:r>
          </a:p>
          <a:p>
            <a:r>
              <a:t>Visit &amp; thank sponsors &amp; volunteers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8K DBs - design problems get magnified at scale</a:t>
            </a:r>
          </a:p>
          <a:p>
            <a:r>
              <a:t>She said I could!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Documentation - better than Word</a:t>
            </a:r>
          </a:p>
          <a:p>
            <a:r>
              <a:t>Trackable - “You can’t put clicks in source control”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Jeffrey Snover is now a Microsoft Technical Fellow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TODO: Show Find-DbaCommand “Connect”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Module and cut-down version of PowerShell. Don’t use any of these</a:t>
            </a:r>
          </a:p>
          <a:p>
            <a:r>
              <a:t>Released with SSMS 2016, then sat idle</a:t>
            </a:r>
          </a:p>
          <a:p>
            <a:r>
              <a:t>Moved to gallery April 2017</a:t>
            </a:r>
          </a:p>
          <a:p>
            <a:r>
              <a:t>See Drew’s session for more detail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 purpose - now almost 550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277706" y="1429173"/>
            <a:ext cx="12449388" cy="6915575"/>
          </a:xfrm>
          <a:prstGeom prst="rect">
            <a:avLst/>
          </a:prstGeom>
          <a:ln w="12700">
            <a:solidFill>
              <a:srgbClr val="83827D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3400"/>
            </a:pPr>
            <a:endParaRPr/>
          </a:p>
        </p:txBody>
      </p:sp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1029546" y="1408853"/>
            <a:ext cx="10938935" cy="18288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7000"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9546" y="3318933"/>
            <a:ext cx="10938935" cy="4301067"/>
          </a:xfrm>
          <a:prstGeom prst="rect">
            <a:avLst/>
          </a:prstGeom>
        </p:spPr>
        <p:txBody>
          <a:bodyPr lIns="27093" tIns="27093" rIns="27093" bIns="27093"/>
          <a:lstStyle>
            <a:lvl1pPr marL="310356" indent="-310356" defTabSz="587022">
              <a:buBlip>
                <a:blip r:embed="rId3"/>
              </a:buBlip>
              <a:defRPr sz="3400"/>
            </a:lvl1pPr>
            <a:lvl2pPr marL="981455" indent="-397255" defTabSz="587022">
              <a:buBlip>
                <a:blip r:embed="rId3"/>
              </a:buBlip>
              <a:defRPr sz="3400"/>
            </a:lvl2pPr>
            <a:lvl3pPr marL="1565655" indent="-397255" defTabSz="587022">
              <a:buBlip>
                <a:blip r:embed="rId3"/>
              </a:buBlip>
              <a:defRPr sz="3400"/>
            </a:lvl3pPr>
            <a:lvl4pPr marL="2149855" indent="-397255" defTabSz="587022">
              <a:buBlip>
                <a:blip r:embed="rId3"/>
              </a:buBlip>
              <a:defRPr sz="3400"/>
            </a:lvl4pPr>
            <a:lvl5pPr marL="2734055" indent="-397255" defTabSz="587022">
              <a:buBlip>
                <a:blip r:embed="rId3"/>
              </a:buBlip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0572" y="8325713"/>
            <a:ext cx="236356" cy="227720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Image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8"/>
              </a:buBlip>
            </a:lvl1pPr>
            <a:lvl2pPr>
              <a:buBlip>
                <a:blip r:embed="rId18"/>
              </a:buBlip>
            </a:lvl2pPr>
            <a:lvl3pPr>
              <a:buBlip>
                <a:blip r:embed="rId18"/>
              </a:buBlip>
            </a:lvl3pPr>
            <a:lvl4pPr>
              <a:buBlip>
                <a:blip r:embed="rId18"/>
              </a:buBlip>
            </a:lvl4pPr>
            <a:lvl5pPr>
              <a:buBlip>
                <a:blip r:embed="rId18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batool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Dbatools</a:t>
            </a:r>
          </a:p>
        </p:txBody>
      </p:sp>
      <p:sp>
        <p:nvSpPr>
          <p:cNvPr id="178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batools vs. sql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dbatools vs. sqlserver</a:t>
            </a:r>
          </a:p>
        </p:txBody>
      </p:sp>
      <p:sp>
        <p:nvSpPr>
          <p:cNvPr id="224" name="Mega multitool vs. Swiss Army Knif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4800"/>
            </a:pPr>
            <a:r>
              <a:t>Mega multitool vs. Swiss Army Knife</a:t>
            </a:r>
          </a:p>
          <a:p>
            <a:pPr>
              <a:buBlip>
                <a:blip r:embed="rId2"/>
              </a:buBlip>
              <a:defRPr sz="4800"/>
            </a:pPr>
            <a:r>
              <a:t>Breadth &amp; depth</a:t>
            </a:r>
          </a:p>
          <a:p>
            <a:pPr>
              <a:buBlip>
                <a:blip r:embed="rId2"/>
              </a:buBlip>
              <a:defRPr sz="4800"/>
            </a:pPr>
            <a:r>
              <a:t>Release frequency </a:t>
            </a:r>
          </a:p>
          <a:p>
            <a:pPr>
              <a:buBlip>
                <a:blip r:embed="rId2"/>
              </a:buBlip>
              <a:defRPr sz="4800"/>
            </a:pPr>
            <a:r>
              <a:t>Community-driven</a:t>
            </a:r>
          </a:p>
        </p:txBody>
      </p:sp>
      <p:pic>
        <p:nvPicPr>
          <p:cNvPr id="225" name="SACAMPER.jpg" descr="SACAMP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155" y="4460592"/>
            <a:ext cx="5009791" cy="500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Worlds_largest_Swiss_Army_knife_wenger_giant_knife.jpg" descr="Worlds_largest_Swiss_Army_knife_wenger_giant_knif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02" y="4510215"/>
            <a:ext cx="6848665" cy="4910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uiExpand="1" build="p" bldLvl="5" advAuto="0"/>
      <p:bldP spid="225" grpId="2" uiExpand="1" animBg="1" advAuto="0"/>
      <p:bldP spid="225" grpId="4" uiExpand="1" animBg="1" advAuto="0"/>
      <p:bldP spid="226" grpId="3" uiExpand="1" animBg="1" advAuto="0"/>
      <p:bldP spid="226" grpId="5" uiExpan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rib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Contributing</a:t>
            </a:r>
          </a:p>
        </p:txBody>
      </p:sp>
      <p:sp>
        <p:nvSpPr>
          <p:cNvPr id="229" name="Iss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Issues</a:t>
            </a:r>
          </a:p>
          <a:p>
            <a:pPr>
              <a:buBlip>
                <a:blip r:embed="rId2"/>
              </a:buBlip>
            </a:pPr>
            <a:r>
              <a:rPr dirty="0"/>
              <a:t>Feature Requests</a:t>
            </a:r>
          </a:p>
          <a:p>
            <a:pPr>
              <a:buBlip>
                <a:blip r:embed="rId2"/>
              </a:buBlip>
            </a:pPr>
            <a:r>
              <a:rPr dirty="0"/>
              <a:t>Documentation</a:t>
            </a:r>
          </a:p>
          <a:p>
            <a:r>
              <a:rPr lang="en-US"/>
              <a:t>Slack!</a:t>
            </a:r>
          </a:p>
          <a:p>
            <a:pPr>
              <a:buBlip>
                <a:blip r:embed="rId2"/>
              </a:buBlip>
            </a:pPr>
            <a:r>
              <a:t>Code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rap-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wrap-up</a:t>
            </a:r>
          </a:p>
        </p:txBody>
      </p:sp>
      <p:sp>
        <p:nvSpPr>
          <p:cNvPr id="23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ere to Find 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to Find Me</a:t>
            </a:r>
          </a:p>
        </p:txBody>
      </p:sp>
      <p:sp>
        <p:nvSpPr>
          <p:cNvPr id="235" name="https://flxsql.com/…"/>
          <p:cNvSpPr txBox="1">
            <a:spLocks noGrp="1"/>
          </p:cNvSpPr>
          <p:nvPr>
            <p:ph type="body" sz="half" idx="1"/>
          </p:nvPr>
        </p:nvSpPr>
        <p:spPr>
          <a:xfrm>
            <a:off x="1032933" y="2726266"/>
            <a:ext cx="10938934" cy="4301068"/>
          </a:xfrm>
          <a:prstGeom prst="rect">
            <a:avLst/>
          </a:prstGeom>
        </p:spPr>
        <p:txBody>
          <a:bodyPr/>
          <a:lstStyle/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https://flxsql.com/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rPr u="sng">
                <a:hlinkClick r:id="rId2"/>
              </a:rPr>
              <a:t>andy@flxsql.com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@alevyinroc</a:t>
            </a:r>
          </a:p>
          <a:p>
            <a:pPr marL="0" lvl="2" indent="0" defTabSz="463747">
              <a:spcBef>
                <a:spcPts val="2500"/>
              </a:spcBef>
              <a:buSzTx/>
              <a:buNone/>
              <a:defRPr sz="5372"/>
            </a:pPr>
            <a:r>
              <a:t>      </a:t>
            </a:r>
          </a:p>
        </p:txBody>
      </p:sp>
      <p:pic>
        <p:nvPicPr>
          <p:cNvPr id="236" name="In-2C-128px-R.png" descr="In-2C-128px-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6" y="6055003"/>
            <a:ext cx="941495" cy="86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Twitter_Logo_Blue.png" descr="Twitter_Logo_Blu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31" y="5807766"/>
            <a:ext cx="1361463" cy="136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lack_Mark_Web.png" descr="Slack_Mark_We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4" y="5530106"/>
            <a:ext cx="1916782" cy="191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Octocat.png" descr="Octoc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165" y="5922639"/>
            <a:ext cx="1361464" cy="1131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ocial media profile pic.jpg" descr="social media profile pic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779" y="1981100"/>
            <a:ext cx="3370947" cy="2994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SMO</a:t>
            </a:r>
          </a:p>
        </p:txBody>
      </p:sp>
      <p:sp>
        <p:nvSpPr>
          <p:cNvPr id="24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Backup and Rest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Backup and Restore</a:t>
            </a:r>
          </a:p>
        </p:txBody>
      </p:sp>
      <p:sp>
        <p:nvSpPr>
          <p:cNvPr id="246" name="Install Ola sol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Install Ola solution </a:t>
            </a:r>
          </a:p>
          <a:p>
            <a:pPr>
              <a:buBlip>
                <a:blip r:embed="rId2"/>
              </a:buBlip>
            </a:pPr>
            <a:r>
              <a:t>Restore to point in time</a:t>
            </a:r>
          </a:p>
          <a:p>
            <a:pPr>
              <a:buBlip>
                <a:blip r:embed="rId2"/>
              </a:buBlip>
            </a:pPr>
            <a:r>
              <a:t>Snapshots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stance Migr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Instance Migrations</a:t>
            </a:r>
          </a:p>
        </p:txBody>
      </p:sp>
      <p:sp>
        <p:nvSpPr>
          <p:cNvPr id="249" name="Copy/update configu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Copy/update configuration </a:t>
            </a:r>
          </a:p>
          <a:p>
            <a:pPr>
              <a:buBlip>
                <a:blip r:embed="rId2"/>
              </a:buBlip>
            </a:pPr>
            <a:r>
              <a:t>Copy security </a:t>
            </a:r>
          </a:p>
          <a:p>
            <a:pPr>
              <a:buBlip>
                <a:blip r:embed="rId2"/>
              </a:buBlip>
            </a:pPr>
            <a:r>
              <a:t>Copy Agent jobs</a:t>
            </a:r>
          </a:p>
          <a:p>
            <a:pPr>
              <a:buBlip>
                <a:blip r:embed="rId2"/>
              </a:buBlip>
            </a:pPr>
            <a:r>
              <a:t>Copy data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onit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Monitoring</a:t>
            </a:r>
          </a:p>
        </p:txBody>
      </p:sp>
      <p:sp>
        <p:nvSpPr>
          <p:cNvPr id="252" name="First responder k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First responder kit</a:t>
            </a:r>
          </a:p>
          <a:p>
            <a:pPr>
              <a:buBlip>
                <a:blip r:embed="rId2"/>
              </a:buBlip>
            </a:pPr>
            <a:r>
              <a:t>Whoisactive </a:t>
            </a:r>
          </a:p>
          <a:p>
            <a:pPr>
              <a:buBlip>
                <a:blip r:embed="rId2"/>
              </a:buBlip>
            </a:pPr>
            <a:r>
              <a:t>Glenn berry queries</a:t>
            </a:r>
          </a:p>
          <a:p>
            <a:pPr>
              <a:buBlip>
                <a:blip r:embed="rId2"/>
              </a:buBlip>
            </a:pPr>
            <a:r>
              <a:t>Watch-*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inten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Maintenance </a:t>
            </a:r>
          </a:p>
        </p:txBody>
      </p:sp>
      <p:sp>
        <p:nvSpPr>
          <p:cNvPr id="255" name="Ola hallengr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Ola hallengren </a:t>
            </a:r>
          </a:p>
          <a:p>
            <a:pPr>
              <a:buBlip>
                <a:blip r:embed="rId2"/>
              </a:buBlip>
            </a:pPr>
            <a:r>
              <a:t>Compression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Validation </a:t>
            </a:r>
          </a:p>
        </p:txBody>
      </p:sp>
      <p:sp>
        <p:nvSpPr>
          <p:cNvPr id="258" name="Test last backu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Test last backup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sp>
        <p:nvSpPr>
          <p:cNvPr id="183" name="Web Developer/Web Server Admin…"/>
          <p:cNvSpPr txBox="1">
            <a:spLocks noGrp="1"/>
          </p:cNvSpPr>
          <p:nvPr>
            <p:ph type="body" idx="1"/>
          </p:nvPr>
        </p:nvSpPr>
        <p:spPr>
          <a:xfrm>
            <a:off x="654206" y="1386676"/>
            <a:ext cx="10922001" cy="5715001"/>
          </a:xfrm>
          <a:prstGeom prst="rect">
            <a:avLst/>
          </a:prstGeom>
        </p:spPr>
        <p:txBody>
          <a:bodyPr/>
          <a:lstStyle/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Web Developer/Web Server Admin 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Systems Integrator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Development DBA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Production DBA</a:t>
            </a:r>
          </a:p>
        </p:txBody>
      </p:sp>
      <p:sp>
        <p:nvSpPr>
          <p:cNvPr id="184" name="dbatools Contributor…"/>
          <p:cNvSpPr txBox="1"/>
          <p:nvPr/>
        </p:nvSpPr>
        <p:spPr>
          <a:xfrm>
            <a:off x="6472189" y="4482419"/>
            <a:ext cx="6201828" cy="49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normAutofit/>
          </a:bodyPr>
          <a:lstStyle/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dbatools</a:t>
            </a:r>
            <a:r>
              <a:rPr dirty="0"/>
              <a:t> Contributor 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User Group Leader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SQL Saturday Organizer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uto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Automation</a:t>
            </a:r>
          </a:p>
        </p:txBody>
      </p:sp>
      <p:sp>
        <p:nvSpPr>
          <p:cNvPr id="261" name="Mig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Migration </a:t>
            </a:r>
          </a:p>
          <a:p>
            <a:pPr>
              <a:buBlip>
                <a:blip r:embed="rId2"/>
              </a:buBlip>
            </a:pPr>
            <a:r>
              <a:t>Copy databases </a:t>
            </a:r>
          </a:p>
          <a:p>
            <a:pPr>
              <a:buBlip>
                <a:blip r:embed="rId2"/>
              </a:buBlip>
            </a:pPr>
            <a:r>
              <a:t>Configuration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pic>
        <p:nvPicPr>
          <p:cNvPr id="189" name="DBCount.png" descr="DBCou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6" y="3004852"/>
            <a:ext cx="9518234" cy="6438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fullsizeoutput_67c0.jpeg" descr="fullsizeoutput_67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29" y="2295318"/>
            <a:ext cx="5416012" cy="7091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G_5447.jpeg" descr="IMG_5447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035" y="2264822"/>
            <a:ext cx="7017536" cy="494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  <p:bldP spid="189" grpId="2" animBg="1" advAuto="0"/>
      <p:bldP spid="190" grpId="3" animBg="1" advAuto="0"/>
      <p:bldP spid="191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hy Automat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Automate?</a:t>
            </a:r>
          </a:p>
        </p:txBody>
      </p:sp>
      <p:sp>
        <p:nvSpPr>
          <p:cNvPr id="196" name="Docum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/>
              <a:t>Documentation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Scripting is communication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Repeatable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Trackable 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Scalable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uiExpand="1" build="p" bldLvl="5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ttps://twitter.com/kirkdborne/status/804145411997007873"/>
          <p:cNvSpPr txBox="1"/>
          <p:nvPr/>
        </p:nvSpPr>
        <p:spPr>
          <a:xfrm>
            <a:off x="617297" y="8996512"/>
            <a:ext cx="1103269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https://twitter.com/kirkdborne/status/804145411997007873</a:t>
            </a:r>
          </a:p>
        </p:txBody>
      </p:sp>
      <p:pic>
        <p:nvPicPr>
          <p:cNvPr id="201" name="Cyhd4ntXgAAyULk.jpg-large.jpeg" descr="Cyhd4ntXgAAyULk.jpg-lar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" y="234433"/>
            <a:ext cx="11934136" cy="848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icrosoft &amp; Auto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Microsoft &amp; Automation</a:t>
            </a:r>
          </a:p>
        </p:txBody>
      </p:sp>
      <p:sp>
        <p:nvSpPr>
          <p:cNvPr id="204" name="Ancient History - Batch/cmd fi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Ancient History - Batch/cmd files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Middle Ages - Windows Scripting Host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Renaissance (2006) - PowerShell 1.0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Enlightenment (2016) - PowerShell Core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uiExpand="1" build="p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iscov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Discovery</a:t>
            </a:r>
          </a:p>
        </p:txBody>
      </p:sp>
      <p:sp>
        <p:nvSpPr>
          <p:cNvPr id="209" name="Get-Command/Find-DbaComman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/>
              <a:t>Get-Command/Find-</a:t>
            </a:r>
            <a:r>
              <a:rPr dirty="0" err="1"/>
              <a:t>DbaCommand</a:t>
            </a:r>
            <a:endParaRPr dirty="0"/>
          </a:p>
          <a:p>
            <a:pPr>
              <a:buBlip>
                <a:blip r:embed="rId3"/>
              </a:buBlip>
              <a:defRPr sz="4800"/>
            </a:pPr>
            <a:r>
              <a:rPr dirty="0"/>
              <a:t>Get-Help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Get-Member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uiExpand="1" build="p" bldLvl="5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QL Server &amp; PowerSh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 Server &amp; PowerShell</a:t>
            </a:r>
          </a:p>
        </p:txBody>
      </p:sp>
      <p:sp>
        <p:nvSpPr>
          <p:cNvPr id="214" name="2008 - sqlps &amp; PowerShell Agent Job Ste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t>2008 - sqlps &amp; PowerShell Agent Job Step</a:t>
            </a:r>
          </a:p>
          <a:p>
            <a:pPr>
              <a:buBlip>
                <a:blip r:embed="rId3"/>
              </a:buBlip>
              <a:defRPr sz="4800"/>
            </a:pPr>
            <a:r>
              <a:t>2016 - sqlserver</a:t>
            </a:r>
          </a:p>
          <a:p>
            <a:pPr>
              <a:buBlip>
                <a:blip r:embed="rId3"/>
              </a:buBlip>
              <a:defRPr sz="4800"/>
            </a:pPr>
            <a:r>
              <a:t>2017 - sqlserver in Powershell Gallery</a:t>
            </a:r>
          </a:p>
          <a:p>
            <a:pPr>
              <a:buBlip>
                <a:blip r:embed="rId3"/>
              </a:buBlip>
              <a:defRPr sz="4800"/>
            </a:pPr>
            <a:r>
              <a:t>Good starting point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hat is dbatool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dbatools?</a:t>
            </a:r>
          </a:p>
        </p:txBody>
      </p:sp>
      <p:sp>
        <p:nvSpPr>
          <p:cNvPr id="219" name="Open Source Powershell module for data professiona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Open Source </a:t>
            </a:r>
            <a:r>
              <a:rPr dirty="0" err="1"/>
              <a:t>Powershell</a:t>
            </a:r>
            <a:r>
              <a:rPr dirty="0"/>
              <a:t> module for data professionals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BDFL Chrissy </a:t>
            </a:r>
            <a:r>
              <a:rPr dirty="0" err="1"/>
              <a:t>LeMaire</a:t>
            </a:r>
            <a:endParaRPr dirty="0"/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163 contributors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Started July 2014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1.0 on June 20, 2019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351</Words>
  <Application>Microsoft Office PowerPoint</Application>
  <PresentationFormat>Custom</PresentationFormat>
  <Paragraphs>96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Helvetica</vt:lpstr>
      <vt:lpstr>Helvetica Neue</vt:lpstr>
      <vt:lpstr>Helvetica Neue Bold Condensed</vt:lpstr>
      <vt:lpstr>Helvetica Neue Light</vt:lpstr>
      <vt:lpstr>Blueprint</vt:lpstr>
      <vt:lpstr>Dbatools</vt:lpstr>
      <vt:lpstr>Who am I?</vt:lpstr>
      <vt:lpstr>Who Am I?</vt:lpstr>
      <vt:lpstr>Why Automate?</vt:lpstr>
      <vt:lpstr>PowerPoint Presentation</vt:lpstr>
      <vt:lpstr>Microsoft &amp; Automation</vt:lpstr>
      <vt:lpstr>Discovery</vt:lpstr>
      <vt:lpstr>SQL Server &amp; PowerShell</vt:lpstr>
      <vt:lpstr>What is dbatools?</vt:lpstr>
      <vt:lpstr>dbatools vs. sqlserver</vt:lpstr>
      <vt:lpstr>Contributing</vt:lpstr>
      <vt:lpstr>wrap-up</vt:lpstr>
      <vt:lpstr>Where to Find Me</vt:lpstr>
      <vt:lpstr>SMO</vt:lpstr>
      <vt:lpstr>Backup and Restore</vt:lpstr>
      <vt:lpstr>Instance Migrations</vt:lpstr>
      <vt:lpstr>Monitoring</vt:lpstr>
      <vt:lpstr>Maintenance </vt:lpstr>
      <vt:lpstr>Validation </vt:lpstr>
      <vt:lpstr>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Dbatools</dc:title>
  <cp:lastModifiedBy>Andy Levy</cp:lastModifiedBy>
  <cp:revision>4</cp:revision>
  <dcterms:modified xsi:type="dcterms:W3CDTF">2019-06-25T12:07:51Z</dcterms:modified>
</cp:coreProperties>
</file>